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61" r:id="rId3"/>
  </p:sldMasterIdLst>
  <p:notesMasterIdLst>
    <p:notesMasterId r:id="rId33"/>
  </p:notesMasterIdLst>
  <p:sldIdLst>
    <p:sldId id="257" r:id="rId4"/>
    <p:sldId id="258" r:id="rId5"/>
    <p:sldId id="288" r:id="rId6"/>
    <p:sldId id="262" r:id="rId7"/>
    <p:sldId id="304" r:id="rId8"/>
    <p:sldId id="263" r:id="rId9"/>
    <p:sldId id="313" r:id="rId10"/>
    <p:sldId id="301" r:id="rId11"/>
    <p:sldId id="312" r:id="rId12"/>
    <p:sldId id="292" r:id="rId13"/>
    <p:sldId id="315" r:id="rId14"/>
    <p:sldId id="300" r:id="rId15"/>
    <p:sldId id="305" r:id="rId16"/>
    <p:sldId id="306" r:id="rId17"/>
    <p:sldId id="318" r:id="rId18"/>
    <p:sldId id="307" r:id="rId19"/>
    <p:sldId id="319" r:id="rId20"/>
    <p:sldId id="308" r:id="rId21"/>
    <p:sldId id="320" r:id="rId22"/>
    <p:sldId id="309" r:id="rId23"/>
    <p:sldId id="322" r:id="rId24"/>
    <p:sldId id="310" r:id="rId25"/>
    <p:sldId id="321" r:id="rId26"/>
    <p:sldId id="316" r:id="rId27"/>
    <p:sldId id="311" r:id="rId28"/>
    <p:sldId id="324" r:id="rId29"/>
    <p:sldId id="314" r:id="rId30"/>
    <p:sldId id="323" r:id="rId31"/>
    <p:sldId id="299" r:id="rId3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84547" autoAdjust="0"/>
  </p:normalViewPr>
  <p:slideViewPr>
    <p:cSldViewPr>
      <p:cViewPr>
        <p:scale>
          <a:sx n="60" d="100"/>
          <a:sy n="60" d="100"/>
        </p:scale>
        <p:origin x="-2238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5C3A4-17EC-4A7B-A07B-ECA0F53126B2}" type="datetimeFigureOut">
              <a:rPr lang="es-ES" smtClean="0"/>
              <a:t>04/03/2014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93A99-D8C4-4B79-8043-F2AFC248F68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i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132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597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058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058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703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42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21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7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3120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dirty="0" smtClean="0"/>
          </a:p>
        </p:txBody>
      </p:sp>
      <p:sp>
        <p:nvSpPr>
          <p:cNvPr id="19460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4D6D74-743C-40F8-B149-746AB4708FC3}" type="slidenum">
              <a:rPr 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34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 smtClean="0"/>
          </a:p>
        </p:txBody>
      </p:sp>
      <p:sp>
        <p:nvSpPr>
          <p:cNvPr id="20484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BDBA54-297D-4199-A939-3B1419FF5DCE}" type="slidenum">
              <a:rPr 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551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7275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A99-D8C4-4B79-8043-F2AFC248F68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727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hely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err="1" smtClean="0"/>
              <a:t>Title</a:t>
            </a:r>
            <a:endParaRPr lang="hu-HU" dirty="0"/>
          </a:p>
        </p:txBody>
      </p:sp>
      <p:sp>
        <p:nvSpPr>
          <p:cNvPr id="11" name="Szöveg helye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put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text here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150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 és tarta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hely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err="1" smtClean="0"/>
              <a:t>Title</a:t>
            </a:r>
            <a:endParaRPr lang="hu-HU" dirty="0"/>
          </a:p>
        </p:txBody>
      </p:sp>
      <p:sp>
        <p:nvSpPr>
          <p:cNvPr id="12" name="Tartalom helye 11"/>
          <p:cNvSpPr>
            <a:spLocks noGrp="1"/>
          </p:cNvSpPr>
          <p:nvPr>
            <p:ph sz="quarter" idx="10"/>
          </p:nvPr>
        </p:nvSpPr>
        <p:spPr>
          <a:xfrm>
            <a:off x="467544" y="1628800"/>
            <a:ext cx="8208912" cy="4464496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998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EB7DE-058E-456D-9E90-4B69228CDB02}" type="datetimeFigureOut">
              <a:rPr lang="ro-RO"/>
              <a:pPr>
                <a:defRPr/>
              </a:pPr>
              <a:t>04.03.2014</a:t>
            </a:fld>
            <a:endParaRPr lang="ro-R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2125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84FF-E7FE-4CB4-A6FC-63331F7D4BD9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26056532"/>
      </p:ext>
    </p:extLst>
  </p:cSld>
  <p:clrMapOvr>
    <a:masterClrMapping/>
  </p:clrMapOvr>
  <p:transition spd="slow">
    <p:fade/>
    <p:sndAc>
      <p:stSnd>
        <p:snd r:embed="rId1" name="drumroll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hely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hu-HU" dirty="0" err="1" smtClean="0"/>
              <a:t>Title</a:t>
            </a:r>
            <a:endParaRPr lang="hu-HU" dirty="0"/>
          </a:p>
        </p:txBody>
      </p:sp>
      <p:sp>
        <p:nvSpPr>
          <p:cNvPr id="11" name="Szöveg helye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pPr lvl="0"/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put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text here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53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hely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hu-HU" dirty="0" err="1" smtClean="0"/>
              <a:t>Title</a:t>
            </a:r>
            <a:endParaRPr lang="hu-HU" dirty="0"/>
          </a:p>
        </p:txBody>
      </p:sp>
      <p:sp>
        <p:nvSpPr>
          <p:cNvPr id="12" name="Tartalom helye 11"/>
          <p:cNvSpPr>
            <a:spLocks noGrp="1"/>
          </p:cNvSpPr>
          <p:nvPr>
            <p:ph sz="quarter" idx="10"/>
          </p:nvPr>
        </p:nvSpPr>
        <p:spPr>
          <a:xfrm>
            <a:off x="467544" y="1628800"/>
            <a:ext cx="8208912" cy="4464496"/>
          </a:xfrm>
        </p:spPr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pPr lvl="0"/>
            <a:r>
              <a:rPr lang="hu-HU" dirty="0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6212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hely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err="1" smtClean="0"/>
              <a:t>Title</a:t>
            </a:r>
            <a:endParaRPr lang="hu-HU" dirty="0"/>
          </a:p>
        </p:txBody>
      </p:sp>
      <p:sp>
        <p:nvSpPr>
          <p:cNvPr id="11" name="Szöveg helye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put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text here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698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hely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err="1" smtClean="0"/>
              <a:t>Title</a:t>
            </a:r>
            <a:endParaRPr lang="hu-HU" dirty="0"/>
          </a:p>
        </p:txBody>
      </p:sp>
      <p:sp>
        <p:nvSpPr>
          <p:cNvPr id="12" name="Tartalom helye 11"/>
          <p:cNvSpPr>
            <a:spLocks noGrp="1"/>
          </p:cNvSpPr>
          <p:nvPr>
            <p:ph sz="quarter" idx="10"/>
          </p:nvPr>
        </p:nvSpPr>
        <p:spPr>
          <a:xfrm>
            <a:off x="467544" y="1628800"/>
            <a:ext cx="8208912" cy="4464496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8164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ím hely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err="1" smtClean="0"/>
              <a:t>Title</a:t>
            </a:r>
            <a:endParaRPr lang="hu-HU" dirty="0"/>
          </a:p>
        </p:txBody>
      </p:sp>
      <p:sp>
        <p:nvSpPr>
          <p:cNvPr id="16" name="Szöveg helye 1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put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text here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737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ím hely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err="1" smtClean="0"/>
              <a:t>Title</a:t>
            </a:r>
            <a:endParaRPr lang="hu-HU" dirty="0"/>
          </a:p>
        </p:txBody>
      </p:sp>
      <p:sp>
        <p:nvSpPr>
          <p:cNvPr id="16" name="Szöveg helye 1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put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text here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259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8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 baseline="0">
          <a:solidFill>
            <a:srgbClr val="008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ím hely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err="1" smtClean="0"/>
              <a:t>Title</a:t>
            </a:r>
            <a:endParaRPr lang="hu-HU" dirty="0"/>
          </a:p>
        </p:txBody>
      </p:sp>
      <p:sp>
        <p:nvSpPr>
          <p:cNvPr id="16" name="Szöveg helye 1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put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text here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727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/>
          <p:cNvSpPr/>
          <p:nvPr/>
        </p:nvSpPr>
        <p:spPr>
          <a:xfrm>
            <a:off x="-800956" y="3789040"/>
            <a:ext cx="10558141" cy="270891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3789040"/>
            <a:ext cx="864096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Engineering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Education and it’s impact on young graduates employability from students’ point of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view</a:t>
            </a:r>
            <a:endParaRPr lang="ro-RO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51636" y="5811343"/>
            <a:ext cx="6380604" cy="497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dirty="0" err="1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CLAIU-EU|Brussels</a:t>
            </a:r>
            <a:r>
              <a:rPr lang="pt-PT" sz="24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sz="2400" dirty="0" err="1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</a:t>
            </a:r>
            <a:r>
              <a:rPr lang="pt-PT" sz="24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2014</a:t>
            </a:r>
            <a:endParaRPr lang="ro-RO" sz="2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3" y="-35819"/>
            <a:ext cx="9191759" cy="6893819"/>
          </a:xfrm>
          <a:prstGeom prst="rect">
            <a:avLst/>
          </a:prstGeom>
        </p:spPr>
      </p:pic>
      <p:sp>
        <p:nvSpPr>
          <p:cNvPr id="7" name="Pravokotnik 5"/>
          <p:cNvSpPr/>
          <p:nvPr/>
        </p:nvSpPr>
        <p:spPr>
          <a:xfrm>
            <a:off x="-2282" y="3429000"/>
            <a:ext cx="9170640" cy="2728178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0"/>
          </p:nvPr>
        </p:nvSpPr>
        <p:spPr>
          <a:xfrm>
            <a:off x="945704" y="4500994"/>
            <a:ext cx="7370712" cy="108012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rgbClr val="92D050"/>
              </a:buClr>
            </a:pPr>
            <a:r>
              <a:rPr lang="pt-PT" sz="2400" dirty="0" err="1" smtClean="0">
                <a:solidFill>
                  <a:schemeClr val="bg1"/>
                </a:solidFill>
              </a:rPr>
              <a:t>Gathering</a:t>
            </a:r>
            <a:r>
              <a:rPr lang="pt-PT" sz="2400" dirty="0" smtClean="0">
                <a:solidFill>
                  <a:schemeClr val="bg1"/>
                </a:solidFill>
              </a:rPr>
              <a:t> e</a:t>
            </a:r>
            <a:r>
              <a:rPr lang="tr-TR" sz="2400" dirty="0" smtClean="0">
                <a:solidFill>
                  <a:schemeClr val="bg1"/>
                </a:solidFill>
              </a:rPr>
              <a:t>ngineering students and professors</a:t>
            </a:r>
            <a:endParaRPr lang="pt-PT" sz="2400" dirty="0" smtClean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92D050"/>
              </a:buClr>
            </a:pPr>
            <a:r>
              <a:rPr lang="pt-PT" sz="2400" dirty="0" err="1" smtClean="0">
                <a:solidFill>
                  <a:schemeClr val="bg1"/>
                </a:solidFill>
              </a:rPr>
              <a:t>Discuss</a:t>
            </a:r>
            <a:r>
              <a:rPr lang="tr-TR" sz="2400" dirty="0" smtClean="0">
                <a:solidFill>
                  <a:schemeClr val="bg1"/>
                </a:solidFill>
              </a:rPr>
              <a:t> current issues related to </a:t>
            </a:r>
            <a:r>
              <a:rPr lang="pt-PT" sz="2400" dirty="0" smtClean="0">
                <a:solidFill>
                  <a:schemeClr val="bg1"/>
                </a:solidFill>
              </a:rPr>
              <a:t>e</a:t>
            </a:r>
            <a:r>
              <a:rPr lang="tr-TR" sz="2400" dirty="0" smtClean="0">
                <a:solidFill>
                  <a:schemeClr val="bg1"/>
                </a:solidFill>
              </a:rPr>
              <a:t>ducation </a:t>
            </a:r>
            <a:endParaRPr lang="pt-PT" sz="2400" dirty="0" smtClean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92D050"/>
              </a:buClr>
            </a:pPr>
            <a:r>
              <a:rPr lang="tr-TR" sz="2400" dirty="0" smtClean="0">
                <a:solidFill>
                  <a:schemeClr val="bg1"/>
                </a:solidFill>
              </a:rPr>
              <a:t>Evaluati</a:t>
            </a:r>
            <a:r>
              <a:rPr lang="pt-PT" sz="2400" dirty="0" err="1" smtClean="0">
                <a:solidFill>
                  <a:schemeClr val="bg1"/>
                </a:solidFill>
              </a:rPr>
              <a:t>ng</a:t>
            </a:r>
            <a:r>
              <a:rPr lang="tr-TR" sz="2400" dirty="0" smtClean="0">
                <a:solidFill>
                  <a:schemeClr val="bg1"/>
                </a:solidFill>
              </a:rPr>
              <a:t> and discovering new paths for educatio</a:t>
            </a:r>
            <a:r>
              <a:rPr lang="pt-PT" sz="2400" dirty="0" smtClean="0">
                <a:solidFill>
                  <a:schemeClr val="bg1"/>
                </a:solidFill>
              </a:rPr>
              <a:t>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301030" y="3916219"/>
            <a:ext cx="8663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Evolution of European Engineering Education</a:t>
            </a:r>
          </a:p>
        </p:txBody>
      </p:sp>
      <p:sp>
        <p:nvSpPr>
          <p:cNvPr id="6" name="PoljeZBesedilom 7"/>
          <p:cNvSpPr txBox="1"/>
          <p:nvPr/>
        </p:nvSpPr>
        <p:spPr>
          <a:xfrm>
            <a:off x="8219336" y="2996952"/>
            <a:ext cx="38511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9000" dirty="0" smtClean="0">
                <a:solidFill>
                  <a:srgbClr val="92D050"/>
                </a:solidFill>
                <a:latin typeface="+mn-lt"/>
                <a:cs typeface="+mn-cs"/>
              </a:rPr>
              <a:t>]</a:t>
            </a:r>
            <a:endParaRPr lang="sl-SI" sz="19000" dirty="0">
              <a:solidFill>
                <a:srgbClr val="92D050"/>
              </a:solidFill>
              <a:latin typeface="+mn-lt"/>
              <a:cs typeface="+mn-cs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-108520" y="3060834"/>
            <a:ext cx="1117614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9000" dirty="0">
                <a:solidFill>
                  <a:srgbClr val="92D050"/>
                </a:solidFill>
              </a:rPr>
              <a:t>[</a:t>
            </a:r>
            <a:endParaRPr lang="pt-PT" sz="19000" dirty="0"/>
          </a:p>
        </p:txBody>
      </p:sp>
    </p:spTree>
    <p:extLst>
      <p:ext uri="{BB962C8B-B14F-4D97-AF65-F5344CB8AC3E}">
        <p14:creationId xmlns:p14="http://schemas.microsoft.com/office/powerpoint/2010/main" val="1816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5"/>
          <p:cNvSpPr/>
          <p:nvPr/>
        </p:nvSpPr>
        <p:spPr>
          <a:xfrm>
            <a:off x="-17934" y="692696"/>
            <a:ext cx="9144000" cy="5328592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cxnSp>
        <p:nvCxnSpPr>
          <p:cNvPr id="5" name="Conexão em ângulos rectos 4"/>
          <p:cNvCxnSpPr/>
          <p:nvPr/>
        </p:nvCxnSpPr>
        <p:spPr>
          <a:xfrm>
            <a:off x="3386346" y="2593344"/>
            <a:ext cx="2335439" cy="1843768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3" y="1533077"/>
            <a:ext cx="3620690" cy="352046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69"/>
          <a:stretch/>
        </p:blipFill>
        <p:spPr>
          <a:xfrm>
            <a:off x="4580827" y="1533078"/>
            <a:ext cx="5112923" cy="304805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076771" y="3213074"/>
            <a:ext cx="1008112" cy="52322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gap</a:t>
            </a:r>
            <a:endParaRPr lang="pt-PT" sz="2800" b="1" dirty="0"/>
          </a:p>
        </p:txBody>
      </p:sp>
    </p:spTree>
    <p:extLst>
      <p:ext uri="{BB962C8B-B14F-4D97-AF65-F5344CB8AC3E}">
        <p14:creationId xmlns:p14="http://schemas.microsoft.com/office/powerpoint/2010/main" val="5808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174"/>
          <a:stretch/>
        </p:blipFill>
        <p:spPr>
          <a:xfrm>
            <a:off x="-22717" y="0"/>
            <a:ext cx="9166717" cy="6305886"/>
          </a:xfrm>
          <a:prstGeom prst="rect">
            <a:avLst/>
          </a:prstGeom>
        </p:spPr>
      </p:pic>
      <p:sp>
        <p:nvSpPr>
          <p:cNvPr id="10" name="Pravokotnik 5"/>
          <p:cNvSpPr/>
          <p:nvPr/>
        </p:nvSpPr>
        <p:spPr>
          <a:xfrm>
            <a:off x="-9103" y="4668232"/>
            <a:ext cx="9153103" cy="1500335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0"/>
          </p:nvPr>
        </p:nvSpPr>
        <p:spPr>
          <a:xfrm>
            <a:off x="936104" y="4956264"/>
            <a:ext cx="7884368" cy="1224136"/>
          </a:xfrm>
        </p:spPr>
        <p:txBody>
          <a:bodyPr>
            <a:no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BEST Academics and Companies </a:t>
            </a:r>
            <a:r>
              <a:rPr lang="tr-TR" sz="2800" b="1" dirty="0" smtClean="0">
                <a:solidFill>
                  <a:schemeClr val="bg1"/>
                </a:solidFill>
              </a:rPr>
              <a:t>Forum</a:t>
            </a:r>
            <a:endParaRPr lang="es-ES" sz="2800" b="1" dirty="0" smtClean="0">
              <a:solidFill>
                <a:schemeClr val="bg1"/>
              </a:solidFill>
            </a:endParaRPr>
          </a:p>
          <a:p>
            <a:pPr>
              <a:spcBef>
                <a:spcPts val="700"/>
              </a:spcBef>
            </a:pPr>
            <a:r>
              <a:rPr lang="tr-TR" sz="2800" b="1" dirty="0" smtClean="0">
                <a:solidFill>
                  <a:schemeClr val="bg1"/>
                </a:solidFill>
              </a:rPr>
              <a:t>BEST </a:t>
            </a:r>
            <a:r>
              <a:rPr lang="tr-TR" sz="2800" b="1" dirty="0">
                <a:solidFill>
                  <a:schemeClr val="bg1"/>
                </a:solidFill>
              </a:rPr>
              <a:t>Symposium on </a:t>
            </a:r>
            <a:r>
              <a:rPr lang="tr-TR" sz="2800" b="1" dirty="0" smtClean="0">
                <a:solidFill>
                  <a:schemeClr val="bg1"/>
                </a:solidFill>
              </a:rPr>
              <a:t>Education</a:t>
            </a:r>
            <a:r>
              <a:rPr lang="tr-TR" sz="2800" dirty="0">
                <a:solidFill>
                  <a:schemeClr val="bg1"/>
                </a:solidFill>
              </a:rPr>
              <a:t>  </a:t>
            </a:r>
          </a:p>
        </p:txBody>
      </p:sp>
      <p:sp>
        <p:nvSpPr>
          <p:cNvPr id="12" name="PoljeZBesedilom 7"/>
          <p:cNvSpPr txBox="1"/>
          <p:nvPr/>
        </p:nvSpPr>
        <p:spPr>
          <a:xfrm>
            <a:off x="7848872" y="4380200"/>
            <a:ext cx="3851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1000" dirty="0" smtClean="0">
                <a:solidFill>
                  <a:srgbClr val="92D050"/>
                </a:solidFill>
                <a:latin typeface="+mn-lt"/>
                <a:cs typeface="+mn-cs"/>
              </a:rPr>
              <a:t>]</a:t>
            </a:r>
            <a:endParaRPr lang="sl-SI" sz="11000" dirty="0">
              <a:solidFill>
                <a:srgbClr val="92D050"/>
              </a:solidFill>
              <a:latin typeface="+mn-lt"/>
              <a:cs typeface="+mn-cs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504056" y="4365104"/>
            <a:ext cx="724878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0" dirty="0">
                <a:solidFill>
                  <a:srgbClr val="92D050"/>
                </a:solidFill>
              </a:rPr>
              <a:t>[</a:t>
            </a:r>
            <a:endParaRPr lang="pt-PT" sz="11000" dirty="0"/>
          </a:p>
        </p:txBody>
      </p:sp>
    </p:spTree>
    <p:extLst>
      <p:ext uri="{BB962C8B-B14F-4D97-AF65-F5344CB8AC3E}">
        <p14:creationId xmlns:p14="http://schemas.microsoft.com/office/powerpoint/2010/main" val="27714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0" y="-5309"/>
            <a:ext cx="9153550" cy="6865163"/>
          </a:xfrm>
          <a:prstGeom prst="rect">
            <a:avLst/>
          </a:prstGeom>
        </p:spPr>
      </p:pic>
      <p:sp>
        <p:nvSpPr>
          <p:cNvPr id="4" name="Pravokotnik 5"/>
          <p:cNvSpPr/>
          <p:nvPr/>
        </p:nvSpPr>
        <p:spPr>
          <a:xfrm>
            <a:off x="-17934" y="1196752"/>
            <a:ext cx="9144000" cy="496855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0"/>
          </p:nvPr>
        </p:nvSpPr>
        <p:spPr>
          <a:xfrm>
            <a:off x="521618" y="2113749"/>
            <a:ext cx="8280920" cy="3259467"/>
          </a:xfrm>
        </p:spPr>
        <p:txBody>
          <a:bodyPr>
            <a:normAutofit/>
          </a:bodyPr>
          <a:lstStyle/>
          <a:p>
            <a:pPr algn="ctr">
              <a:buClr>
                <a:srgbClr val="92D050"/>
              </a:buClr>
            </a:pPr>
            <a:r>
              <a:rPr lang="pt-PT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BACo</a:t>
            </a:r>
            <a:r>
              <a:rPr lang="pt-PT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pt-PT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Rome</a:t>
            </a:r>
            <a:r>
              <a:rPr lang="pt-PT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Tor </a:t>
            </a:r>
            <a:r>
              <a:rPr lang="pt-PT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Vergata</a:t>
            </a:r>
            <a:r>
              <a:rPr lang="pt-PT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pt-PT" sz="2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2005</a:t>
            </a:r>
          </a:p>
          <a:p>
            <a:pPr algn="ctr">
              <a:buClr>
                <a:srgbClr val="92D050"/>
              </a:buClr>
            </a:pPr>
            <a:r>
              <a:rPr lang="pt-PT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BACo</a:t>
            </a:r>
            <a:r>
              <a:rPr lang="pt-PT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pt-PT" sz="2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Istanbul 2006</a:t>
            </a:r>
          </a:p>
          <a:p>
            <a:pPr algn="ctr">
              <a:buClr>
                <a:srgbClr val="92D050"/>
              </a:buClr>
            </a:pPr>
            <a:r>
              <a:rPr lang="pt-PT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BACo</a:t>
            </a:r>
            <a:r>
              <a:rPr lang="pt-PT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Sofia </a:t>
            </a:r>
            <a:r>
              <a:rPr lang="pt-PT" sz="2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2010</a:t>
            </a:r>
          </a:p>
          <a:p>
            <a:pPr algn="ctr">
              <a:buClr>
                <a:srgbClr val="92D050"/>
              </a:buClr>
            </a:pPr>
            <a:r>
              <a:rPr lang="pt-PT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BACo</a:t>
            </a:r>
            <a:r>
              <a:rPr lang="pt-PT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Timisoara 2013</a:t>
            </a:r>
            <a:endParaRPr lang="pt-PT" sz="280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>
              <a:buClr>
                <a:srgbClr val="92D050"/>
              </a:buClr>
            </a:pPr>
            <a:r>
              <a:rPr lang="pt-PT" sz="28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Symposium</a:t>
            </a:r>
            <a:r>
              <a:rPr lang="pt-PT" sz="2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pt-PT" sz="28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on</a:t>
            </a:r>
            <a:r>
              <a:rPr lang="pt-PT" sz="2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pt-PT" sz="28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Education</a:t>
            </a:r>
            <a:r>
              <a:rPr lang="pt-PT" sz="2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Aveiro 2013</a:t>
            </a:r>
          </a:p>
          <a:p>
            <a:pPr algn="ctr">
              <a:buClr>
                <a:srgbClr val="92D050"/>
              </a:buClr>
            </a:pPr>
            <a:r>
              <a:rPr lang="pt-PT" sz="280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Survey</a:t>
            </a:r>
            <a:r>
              <a:rPr lang="pt-PT" sz="28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EBEC Final</a:t>
            </a:r>
            <a:endParaRPr lang="pt-PT" sz="28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683568" y="620688"/>
            <a:ext cx="1800493" cy="5155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900" dirty="0">
                <a:solidFill>
                  <a:srgbClr val="92D050"/>
                </a:solidFill>
              </a:rPr>
              <a:t>[</a:t>
            </a:r>
            <a:endParaRPr lang="pt-PT" sz="32900" dirty="0"/>
          </a:p>
        </p:txBody>
      </p:sp>
      <p:sp>
        <p:nvSpPr>
          <p:cNvPr id="6" name="Rectângulo 5"/>
          <p:cNvSpPr/>
          <p:nvPr/>
        </p:nvSpPr>
        <p:spPr>
          <a:xfrm>
            <a:off x="6731947" y="620688"/>
            <a:ext cx="1800493" cy="5155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900" dirty="0" smtClean="0">
                <a:solidFill>
                  <a:srgbClr val="92D050"/>
                </a:solidFill>
              </a:rPr>
              <a:t>]</a:t>
            </a:r>
            <a:endParaRPr lang="pt-PT" sz="32900" dirty="0"/>
          </a:p>
        </p:txBody>
      </p:sp>
    </p:spTree>
    <p:extLst>
      <p:ext uri="{BB962C8B-B14F-4D97-AF65-F5344CB8AC3E}">
        <p14:creationId xmlns:p14="http://schemas.microsoft.com/office/powerpoint/2010/main" val="1042814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9792"/>
            <a:ext cx="9144001" cy="605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0" y="-27384"/>
            <a:ext cx="9144000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74517" y="-27384"/>
            <a:ext cx="8564683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BACo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Rome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Tor </a:t>
            </a:r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Vergata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2005</a:t>
            </a:r>
          </a:p>
        </p:txBody>
      </p:sp>
      <p:sp>
        <p:nvSpPr>
          <p:cNvPr id="6" name="Pravokotnik 5"/>
          <p:cNvSpPr/>
          <p:nvPr/>
        </p:nvSpPr>
        <p:spPr>
          <a:xfrm>
            <a:off x="-64791" y="2420888"/>
            <a:ext cx="9194289" cy="280831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CaixaDeTexto 1"/>
          <p:cNvSpPr txBox="1"/>
          <p:nvPr/>
        </p:nvSpPr>
        <p:spPr>
          <a:xfrm>
            <a:off x="345232" y="3009436"/>
            <a:ext cx="85156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26th </a:t>
            </a:r>
            <a:r>
              <a:rPr lang="en-US" sz="2800" dirty="0">
                <a:solidFill>
                  <a:schemeClr val="bg1"/>
                </a:solidFill>
              </a:rPr>
              <a:t>July </a:t>
            </a:r>
            <a:r>
              <a:rPr lang="en-US" sz="2800" dirty="0" smtClean="0">
                <a:solidFill>
                  <a:schemeClr val="bg1"/>
                </a:solidFill>
              </a:rPr>
              <a:t>- 1st August 2005 </a:t>
            </a:r>
          </a:p>
          <a:p>
            <a:r>
              <a:rPr lang="en-US" sz="3600" dirty="0">
                <a:solidFill>
                  <a:schemeClr val="bg1"/>
                </a:solidFill>
              </a:rPr>
              <a:t>“The Role of Extra-Curricular Activities in the Formation of Engineers</a:t>
            </a:r>
            <a:r>
              <a:rPr lang="en-US" sz="3600" dirty="0" smtClean="0">
                <a:solidFill>
                  <a:schemeClr val="bg1"/>
                </a:solidFill>
              </a:rPr>
              <a:t>”</a:t>
            </a:r>
            <a:endParaRPr lang="pt-P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0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9792"/>
            <a:ext cx="9144001" cy="605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0" y="-27384"/>
            <a:ext cx="9144000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74517" y="-27384"/>
            <a:ext cx="8564683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BACo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Rome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Tor </a:t>
            </a:r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Vergata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2005</a:t>
            </a:r>
          </a:p>
        </p:txBody>
      </p:sp>
      <p:sp>
        <p:nvSpPr>
          <p:cNvPr id="6" name="Pravokotnik 5"/>
          <p:cNvSpPr/>
          <p:nvPr/>
        </p:nvSpPr>
        <p:spPr>
          <a:xfrm>
            <a:off x="-64791" y="1772816"/>
            <a:ext cx="9194289" cy="4392488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CaixaDeTexto 1"/>
          <p:cNvSpPr txBox="1"/>
          <p:nvPr/>
        </p:nvSpPr>
        <p:spPr>
          <a:xfrm>
            <a:off x="683568" y="2121818"/>
            <a:ext cx="80657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Outcomes: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a </a:t>
            </a:r>
            <a:r>
              <a:rPr lang="en-US" sz="2800" b="1" dirty="0">
                <a:solidFill>
                  <a:srgbClr val="92D050"/>
                </a:solidFill>
              </a:rPr>
              <a:t>diploma </a:t>
            </a:r>
            <a:r>
              <a:rPr lang="en-US" sz="2800" b="1" dirty="0" smtClean="0">
                <a:solidFill>
                  <a:srgbClr val="92D050"/>
                </a:solidFill>
              </a:rPr>
              <a:t>is </a:t>
            </a:r>
            <a:r>
              <a:rPr lang="en-US" sz="2800" b="1" dirty="0">
                <a:solidFill>
                  <a:srgbClr val="92D050"/>
                </a:solidFill>
              </a:rPr>
              <a:t>not enough </a:t>
            </a:r>
            <a:r>
              <a:rPr lang="en-US" sz="2800" dirty="0">
                <a:solidFill>
                  <a:schemeClr val="bg1"/>
                </a:solidFill>
              </a:rPr>
              <a:t>for </a:t>
            </a:r>
            <a:r>
              <a:rPr lang="en-US" sz="2800" dirty="0" smtClean="0">
                <a:solidFill>
                  <a:schemeClr val="bg1"/>
                </a:solidFill>
              </a:rPr>
              <a:t>employability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the recognition of </a:t>
            </a:r>
            <a:r>
              <a:rPr lang="en-US" sz="2800" b="1" dirty="0">
                <a:solidFill>
                  <a:srgbClr val="92D050"/>
                </a:solidFill>
              </a:rPr>
              <a:t>extra-curricular </a:t>
            </a:r>
            <a:r>
              <a:rPr lang="en-US" sz="2800" dirty="0">
                <a:solidFill>
                  <a:schemeClr val="bg1"/>
                </a:solidFill>
              </a:rPr>
              <a:t>activities is necessary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e</a:t>
            </a:r>
            <a:r>
              <a:rPr lang="en-US" sz="2800" dirty="0" smtClean="0">
                <a:solidFill>
                  <a:schemeClr val="bg1"/>
                </a:solidFill>
              </a:rPr>
              <a:t>xtra-curricular activities provide </a:t>
            </a:r>
            <a:r>
              <a:rPr lang="en-US" sz="2800" b="1" dirty="0" smtClean="0">
                <a:solidFill>
                  <a:srgbClr val="92D050"/>
                </a:solidFill>
              </a:rPr>
              <a:t>documentation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for future </a:t>
            </a:r>
            <a:r>
              <a:rPr lang="en-US" sz="2800" dirty="0" smtClean="0">
                <a:solidFill>
                  <a:schemeClr val="bg1"/>
                </a:solidFill>
              </a:rPr>
              <a:t>employers, increase </a:t>
            </a:r>
            <a:r>
              <a:rPr lang="en-US" sz="2800" dirty="0">
                <a:solidFill>
                  <a:schemeClr val="bg1"/>
                </a:solidFill>
              </a:rPr>
              <a:t>student’s </a:t>
            </a:r>
            <a:r>
              <a:rPr lang="en-US" sz="2800" b="1" dirty="0">
                <a:solidFill>
                  <a:srgbClr val="92D050"/>
                </a:solidFill>
              </a:rPr>
              <a:t>motivation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and increase </a:t>
            </a:r>
            <a:r>
              <a:rPr lang="en-US" sz="2800" b="1" dirty="0">
                <a:solidFill>
                  <a:srgbClr val="92D050"/>
                </a:solidFill>
              </a:rPr>
              <a:t>options</a:t>
            </a:r>
            <a:r>
              <a:rPr lang="en-US" sz="2800" dirty="0">
                <a:solidFill>
                  <a:schemeClr val="bg1"/>
                </a:solidFill>
              </a:rPr>
              <a:t> to </a:t>
            </a:r>
            <a:r>
              <a:rPr lang="en-US" sz="2800" dirty="0" err="1">
                <a:solidFill>
                  <a:schemeClr val="bg1"/>
                </a:solidFill>
              </a:rPr>
              <a:t>customise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University </a:t>
            </a:r>
            <a:r>
              <a:rPr lang="en-US" sz="2800" dirty="0">
                <a:solidFill>
                  <a:schemeClr val="bg1"/>
                </a:solidFill>
              </a:rPr>
              <a:t>experience. </a:t>
            </a:r>
            <a:endParaRPr lang="pt-P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3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6" y="-27320"/>
            <a:ext cx="9165146" cy="6873860"/>
          </a:xfrm>
          <a:prstGeom prst="rect">
            <a:avLst/>
          </a:prstGeom>
        </p:spPr>
      </p:pic>
      <p:sp>
        <p:nvSpPr>
          <p:cNvPr id="7" name="Rectângulo 6"/>
          <p:cNvSpPr/>
          <p:nvPr/>
        </p:nvSpPr>
        <p:spPr>
          <a:xfrm>
            <a:off x="-21146" y="-27384"/>
            <a:ext cx="9165146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BACo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b="0" dirty="0">
                <a:solidFill>
                  <a:schemeClr val="accent1">
                    <a:lumMod val="50000"/>
                  </a:schemeClr>
                </a:solidFill>
              </a:rPr>
              <a:t>Istanbul 2006</a:t>
            </a:r>
          </a:p>
        </p:txBody>
      </p:sp>
      <p:sp>
        <p:nvSpPr>
          <p:cNvPr id="9" name="Pravokotnik 5"/>
          <p:cNvSpPr/>
          <p:nvPr/>
        </p:nvSpPr>
        <p:spPr>
          <a:xfrm>
            <a:off x="-64791" y="2564904"/>
            <a:ext cx="9194289" cy="2808312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" name="CaixaDeTexto 1"/>
          <p:cNvSpPr txBox="1"/>
          <p:nvPr/>
        </p:nvSpPr>
        <p:spPr>
          <a:xfrm>
            <a:off x="323528" y="2852936"/>
            <a:ext cx="85156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27th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February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- 5th March 2006 </a:t>
            </a:r>
          </a:p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Accreditation, learning outcomes and the role of extra-curricular activities in the formation of engineers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.”</a:t>
            </a:r>
            <a:endParaRPr lang="pt-PT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67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6" y="-27320"/>
            <a:ext cx="9165146" cy="6873860"/>
          </a:xfrm>
          <a:prstGeom prst="rect">
            <a:avLst/>
          </a:prstGeom>
        </p:spPr>
      </p:pic>
      <p:sp>
        <p:nvSpPr>
          <p:cNvPr id="7" name="Rectângulo 6"/>
          <p:cNvSpPr/>
          <p:nvPr/>
        </p:nvSpPr>
        <p:spPr>
          <a:xfrm>
            <a:off x="-21146" y="-27384"/>
            <a:ext cx="9165146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BACo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b="0" dirty="0">
                <a:solidFill>
                  <a:schemeClr val="accent1">
                    <a:lumMod val="50000"/>
                  </a:schemeClr>
                </a:solidFill>
              </a:rPr>
              <a:t>Istanbul 2006</a:t>
            </a:r>
          </a:p>
        </p:txBody>
      </p:sp>
      <p:sp>
        <p:nvSpPr>
          <p:cNvPr id="9" name="Pravokotnik 5"/>
          <p:cNvSpPr/>
          <p:nvPr/>
        </p:nvSpPr>
        <p:spPr>
          <a:xfrm>
            <a:off x="-64791" y="1947604"/>
            <a:ext cx="9194289" cy="4073684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" name="CaixaDeTexto 1"/>
          <p:cNvSpPr txBox="1"/>
          <p:nvPr/>
        </p:nvSpPr>
        <p:spPr>
          <a:xfrm>
            <a:off x="323528" y="2235636"/>
            <a:ext cx="85156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50000"/>
                </a:schemeClr>
              </a:buClr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Outcomes: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Tx/>
              <a:buChar char="-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grades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are not always indicative of the level of knowledge or ability to act as an engineer  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Clr>
                <a:schemeClr val="tx2">
                  <a:lumMod val="50000"/>
                </a:schemeClr>
              </a:buClr>
              <a:buFontTx/>
              <a:buChar char="-"/>
            </a:pPr>
            <a:r>
              <a:rPr lang="en-US" sz="2800" b="1" dirty="0" smtClean="0">
                <a:solidFill>
                  <a:srgbClr val="92D050"/>
                </a:solidFill>
              </a:rPr>
              <a:t>university </a:t>
            </a:r>
            <a:r>
              <a:rPr lang="en-US" sz="2800" b="1" dirty="0">
                <a:solidFill>
                  <a:srgbClr val="92D050"/>
                </a:solidFill>
              </a:rPr>
              <a:t>is not enough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to be an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engineer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Tx/>
              <a:buChar char="-"/>
            </a:pPr>
            <a:r>
              <a:rPr lang="en-US" sz="2800" b="1" dirty="0" smtClean="0">
                <a:solidFill>
                  <a:srgbClr val="92D050"/>
                </a:solidFill>
              </a:rPr>
              <a:t>soft </a:t>
            </a:r>
            <a:r>
              <a:rPr lang="en-US" sz="2800" b="1" dirty="0">
                <a:solidFill>
                  <a:srgbClr val="92D050"/>
                </a:solidFill>
              </a:rPr>
              <a:t>skills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are indispensable for the profile of every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engineer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Tx/>
              <a:buChar char="-"/>
            </a:pPr>
            <a:r>
              <a:rPr lang="en-US" sz="2800" b="1" dirty="0" smtClean="0">
                <a:solidFill>
                  <a:srgbClr val="92D050"/>
                </a:solidFill>
              </a:rPr>
              <a:t>companies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should get more involved in university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programmes</a:t>
            </a:r>
            <a:endParaRPr lang="pt-PT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04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ção de Conteúdo 1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0"/>
          <a:stretch/>
        </p:blipFill>
        <p:spPr>
          <a:xfrm>
            <a:off x="-47280" y="701437"/>
            <a:ext cx="9191280" cy="6156564"/>
          </a:xfrm>
        </p:spPr>
      </p:pic>
      <p:sp>
        <p:nvSpPr>
          <p:cNvPr id="7" name="Rectângulo 6"/>
          <p:cNvSpPr/>
          <p:nvPr/>
        </p:nvSpPr>
        <p:spPr>
          <a:xfrm>
            <a:off x="0" y="-27384"/>
            <a:ext cx="9144000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BACo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Sofia 2010</a:t>
            </a:r>
            <a:endParaRPr lang="pt-PT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ravokotnik 5"/>
          <p:cNvSpPr/>
          <p:nvPr/>
        </p:nvSpPr>
        <p:spPr>
          <a:xfrm>
            <a:off x="-64791" y="2204864"/>
            <a:ext cx="9194289" cy="316835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" name="CaixaDeTexto 2"/>
          <p:cNvSpPr txBox="1"/>
          <p:nvPr/>
        </p:nvSpPr>
        <p:spPr>
          <a:xfrm>
            <a:off x="683568" y="2564904"/>
            <a:ext cx="79928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20th - 28th </a:t>
            </a:r>
            <a:r>
              <a:rPr lang="en-US" sz="2800" dirty="0">
                <a:solidFill>
                  <a:schemeClr val="bg1"/>
                </a:solidFill>
              </a:rPr>
              <a:t>August </a:t>
            </a:r>
            <a:r>
              <a:rPr lang="en-US" sz="2800" dirty="0" smtClean="0">
                <a:solidFill>
                  <a:schemeClr val="bg1"/>
                </a:solidFill>
              </a:rPr>
              <a:t>2010</a:t>
            </a:r>
          </a:p>
          <a:p>
            <a:r>
              <a:rPr lang="en-US" sz="3600" dirty="0">
                <a:solidFill>
                  <a:schemeClr val="bg1"/>
                </a:solidFill>
              </a:rPr>
              <a:t>“University is not enough? Cross the bridge to the real world!”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importance of internships and </a:t>
            </a:r>
            <a:r>
              <a:rPr lang="en-US" sz="2400" dirty="0">
                <a:solidFill>
                  <a:schemeClr val="bg1"/>
                </a:solidFill>
              </a:rPr>
              <a:t>mentorship </a:t>
            </a:r>
            <a:r>
              <a:rPr lang="en-US" sz="2400" dirty="0" smtClean="0">
                <a:solidFill>
                  <a:schemeClr val="bg1"/>
                </a:solidFill>
              </a:rPr>
              <a:t>for students development</a:t>
            </a:r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15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ção de Conteúdo 1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0"/>
          <a:stretch/>
        </p:blipFill>
        <p:spPr>
          <a:xfrm>
            <a:off x="-47280" y="701437"/>
            <a:ext cx="9191280" cy="6156564"/>
          </a:xfrm>
        </p:spPr>
      </p:pic>
      <p:sp>
        <p:nvSpPr>
          <p:cNvPr id="7" name="Rectângulo 6"/>
          <p:cNvSpPr/>
          <p:nvPr/>
        </p:nvSpPr>
        <p:spPr>
          <a:xfrm>
            <a:off x="0" y="-27384"/>
            <a:ext cx="9144000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BACo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Sofia 2010</a:t>
            </a:r>
            <a:endParaRPr lang="pt-PT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ravokotnik 5"/>
          <p:cNvSpPr/>
          <p:nvPr/>
        </p:nvSpPr>
        <p:spPr>
          <a:xfrm>
            <a:off x="-64791" y="1484784"/>
            <a:ext cx="9194289" cy="468052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" name="CaixaDeTexto 2"/>
          <p:cNvSpPr txBox="1"/>
          <p:nvPr/>
        </p:nvSpPr>
        <p:spPr>
          <a:xfrm>
            <a:off x="364468" y="1833786"/>
            <a:ext cx="83716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Outcomes:</a:t>
            </a:r>
          </a:p>
          <a:p>
            <a:pPr marL="285750" indent="-285750">
              <a:buClr>
                <a:schemeClr val="bg1"/>
              </a:buClr>
              <a:buFontTx/>
              <a:buChar char="-"/>
            </a:pPr>
            <a:r>
              <a:rPr lang="en-US" sz="2800" b="1" dirty="0" smtClean="0">
                <a:solidFill>
                  <a:srgbClr val="92D050"/>
                </a:solidFill>
              </a:rPr>
              <a:t>internships</a:t>
            </a:r>
            <a:r>
              <a:rPr lang="en-US" sz="2800" dirty="0" smtClean="0">
                <a:solidFill>
                  <a:schemeClr val="bg1"/>
                </a:solidFill>
              </a:rPr>
              <a:t> turn theoretical </a:t>
            </a:r>
            <a:r>
              <a:rPr lang="en-US" sz="2800" dirty="0">
                <a:solidFill>
                  <a:schemeClr val="bg1"/>
                </a:solidFill>
              </a:rPr>
              <a:t>knowledge into </a:t>
            </a:r>
            <a:r>
              <a:rPr lang="en-US" sz="2800" dirty="0" smtClean="0">
                <a:solidFill>
                  <a:schemeClr val="bg1"/>
                </a:solidFill>
              </a:rPr>
              <a:t>practice</a:t>
            </a:r>
          </a:p>
          <a:p>
            <a:pPr marL="285750" indent="-285750">
              <a:buClr>
                <a:schemeClr val="bg1"/>
              </a:buClr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internships give an insight </a:t>
            </a:r>
            <a:r>
              <a:rPr lang="en-US" sz="2800" dirty="0">
                <a:solidFill>
                  <a:schemeClr val="bg1"/>
                </a:solidFill>
              </a:rPr>
              <a:t>into </a:t>
            </a:r>
            <a:r>
              <a:rPr lang="en-US" sz="2800" b="1" dirty="0" smtClean="0">
                <a:solidFill>
                  <a:srgbClr val="92D050"/>
                </a:solidFill>
              </a:rPr>
              <a:t>working-methods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Clr>
                <a:schemeClr val="bg1"/>
              </a:buClr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internships </a:t>
            </a:r>
            <a:r>
              <a:rPr lang="en-US" sz="2800" dirty="0">
                <a:solidFill>
                  <a:schemeClr val="bg1"/>
                </a:solidFill>
              </a:rPr>
              <a:t>contribute to adapt the students </a:t>
            </a:r>
            <a:r>
              <a:rPr lang="en-US" sz="2800" b="1" dirty="0">
                <a:solidFill>
                  <a:srgbClr val="92D050"/>
                </a:solidFill>
              </a:rPr>
              <a:t>mindset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closer </a:t>
            </a:r>
            <a:r>
              <a:rPr lang="en-US" sz="2800" dirty="0">
                <a:solidFill>
                  <a:schemeClr val="bg1"/>
                </a:solidFill>
              </a:rPr>
              <a:t>to their future </a:t>
            </a:r>
            <a:r>
              <a:rPr lang="en-US" sz="2800" dirty="0" smtClean="0">
                <a:solidFill>
                  <a:schemeClr val="bg1"/>
                </a:solidFill>
              </a:rPr>
              <a:t>needs</a:t>
            </a:r>
          </a:p>
          <a:p>
            <a:pPr marL="285750" indent="-285750">
              <a:buClr>
                <a:schemeClr val="bg1"/>
              </a:buClr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m</a:t>
            </a:r>
            <a:r>
              <a:rPr lang="en-US" sz="2800" dirty="0" smtClean="0">
                <a:solidFill>
                  <a:schemeClr val="bg1"/>
                </a:solidFill>
              </a:rPr>
              <a:t>entorship </a:t>
            </a:r>
            <a:r>
              <a:rPr lang="en-US" sz="2800" dirty="0">
                <a:solidFill>
                  <a:schemeClr val="bg1"/>
                </a:solidFill>
              </a:rPr>
              <a:t>is an helpful tool </a:t>
            </a:r>
            <a:r>
              <a:rPr lang="en-US" sz="2800" dirty="0" smtClean="0">
                <a:solidFill>
                  <a:schemeClr val="bg1"/>
                </a:solidFill>
              </a:rPr>
              <a:t>for future </a:t>
            </a:r>
            <a:r>
              <a:rPr lang="en-US" sz="2800" dirty="0">
                <a:solidFill>
                  <a:schemeClr val="bg1"/>
                </a:solidFill>
              </a:rPr>
              <a:t>engineers </a:t>
            </a:r>
            <a:r>
              <a:rPr lang="en-US" sz="2800" dirty="0" smtClean="0">
                <a:solidFill>
                  <a:schemeClr val="bg1"/>
                </a:solidFill>
              </a:rPr>
              <a:t>to </a:t>
            </a:r>
            <a:r>
              <a:rPr lang="en-US" sz="2800" b="1" dirty="0" smtClean="0">
                <a:solidFill>
                  <a:srgbClr val="92D050"/>
                </a:solidFill>
              </a:rPr>
              <a:t>develop the right skills</a:t>
            </a:r>
            <a:endParaRPr lang="pt-PT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5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private.best.eu.org/docs/download/nmxoq27/BEST_signature.jpg&amp;zipped=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4" descr="http://private.best.eu.org/docs/download/nmxoq27/BEST_signature.jpg&amp;zipped=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9" name="Picture 5" descr="C:\Users\Public\Documents\BEST\MarkeTeam\presentation BEST\images\logo lon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20688"/>
            <a:ext cx="81534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6341" r="2982" b="126"/>
          <a:stretch/>
        </p:blipFill>
        <p:spPr>
          <a:xfrm>
            <a:off x="0" y="940199"/>
            <a:ext cx="9180512" cy="5912815"/>
          </a:xfrm>
          <a:prstGeom prst="rect">
            <a:avLst/>
          </a:prstGeom>
        </p:spPr>
      </p:pic>
      <p:sp>
        <p:nvSpPr>
          <p:cNvPr id="7" name="Rectângulo 6"/>
          <p:cNvSpPr/>
          <p:nvPr/>
        </p:nvSpPr>
        <p:spPr>
          <a:xfrm>
            <a:off x="-64791" y="-27384"/>
            <a:ext cx="9208791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BACo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Timisoara 2013</a:t>
            </a:r>
            <a:endParaRPr lang="pt-PT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-64791" y="2204864"/>
            <a:ext cx="9194289" cy="295232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9" name="CaixaDeTexto 8"/>
          <p:cNvSpPr txBox="1"/>
          <p:nvPr/>
        </p:nvSpPr>
        <p:spPr>
          <a:xfrm>
            <a:off x="179512" y="2499280"/>
            <a:ext cx="87849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14th - 20th July 2013 </a:t>
            </a:r>
          </a:p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Bringing Education and Entrepreneurship under students’ scope” </a:t>
            </a:r>
            <a:endParaRPr lang="en-US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two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subtopics: Virtual internships (within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PROVIP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project) and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Enterpeneurship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pt-P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40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6341" r="2982" b="126"/>
          <a:stretch/>
        </p:blipFill>
        <p:spPr>
          <a:xfrm>
            <a:off x="0" y="940199"/>
            <a:ext cx="9180512" cy="5912815"/>
          </a:xfrm>
          <a:prstGeom prst="rect">
            <a:avLst/>
          </a:prstGeom>
        </p:spPr>
      </p:pic>
      <p:sp>
        <p:nvSpPr>
          <p:cNvPr id="7" name="Rectângulo 6"/>
          <p:cNvSpPr/>
          <p:nvPr/>
        </p:nvSpPr>
        <p:spPr>
          <a:xfrm>
            <a:off x="-64791" y="-27384"/>
            <a:ext cx="9208791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BACo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Timisoara 2013</a:t>
            </a:r>
            <a:endParaRPr lang="pt-PT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-64791" y="1916832"/>
            <a:ext cx="9194289" cy="403244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9" name="CaixaDeTexto 8"/>
          <p:cNvSpPr txBox="1"/>
          <p:nvPr/>
        </p:nvSpPr>
        <p:spPr>
          <a:xfrm>
            <a:off x="611560" y="2193826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50000"/>
                </a:schemeClr>
              </a:buClr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Outcomes: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Tx/>
              <a:buChar char="-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getting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an </a:t>
            </a:r>
            <a:r>
              <a:rPr lang="en-US" sz="2800" b="1" dirty="0">
                <a:solidFill>
                  <a:srgbClr val="92D050"/>
                </a:solidFill>
              </a:rPr>
              <a:t>internship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generally leads to a job 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>
                  <a:lumMod val="50000"/>
                </a:schemeClr>
              </a:buClr>
              <a:buFontTx/>
              <a:buChar char="-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Internships develop </a:t>
            </a:r>
            <a:r>
              <a:rPr lang="en-US" sz="2800" b="1" dirty="0" smtClean="0">
                <a:solidFill>
                  <a:srgbClr val="92D050"/>
                </a:solidFill>
              </a:rPr>
              <a:t>soft skills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such as communication skills, networking, and time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management</a:t>
            </a:r>
          </a:p>
          <a:p>
            <a:pPr marL="342900" indent="-342900">
              <a:buClr>
                <a:schemeClr val="tx2">
                  <a:lumMod val="50000"/>
                </a:schemeClr>
              </a:buClr>
              <a:buFontTx/>
              <a:buChar char="-"/>
            </a:pPr>
            <a:r>
              <a:rPr lang="en-US" sz="2800" b="1" dirty="0" smtClean="0">
                <a:solidFill>
                  <a:srgbClr val="92D050"/>
                </a:solidFill>
              </a:rPr>
              <a:t>virtual </a:t>
            </a:r>
            <a:r>
              <a:rPr lang="en-US" sz="2800" b="1" dirty="0">
                <a:solidFill>
                  <a:srgbClr val="92D050"/>
                </a:solidFill>
              </a:rPr>
              <a:t>internships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should promote the interaction between stakeholders (universities, students and companies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pt-PT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68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880"/>
            <a:ext cx="9144000" cy="609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-64791" y="-27384"/>
            <a:ext cx="9208791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79512" y="-27384"/>
            <a:ext cx="89499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0" dirty="0" err="1" smtClean="0">
                <a:solidFill>
                  <a:schemeClr val="accent1">
                    <a:lumMod val="50000"/>
                  </a:schemeClr>
                </a:solidFill>
              </a:rPr>
              <a:t>Symposium</a:t>
            </a:r>
            <a:r>
              <a:rPr lang="pt-PT" sz="4000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4000" b="0" dirty="0" err="1" smtClean="0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pt-PT" sz="4000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4000" b="0" dirty="0" err="1" smtClean="0">
                <a:solidFill>
                  <a:schemeClr val="accent1">
                    <a:lumMod val="50000"/>
                  </a:schemeClr>
                </a:solidFill>
              </a:rPr>
              <a:t>Education</a:t>
            </a:r>
            <a:r>
              <a:rPr lang="pt-PT" sz="4000" b="0" dirty="0" smtClean="0">
                <a:solidFill>
                  <a:schemeClr val="accent1">
                    <a:lumMod val="50000"/>
                  </a:schemeClr>
                </a:solidFill>
              </a:rPr>
              <a:t> Aveiro 2013</a:t>
            </a:r>
            <a:endParaRPr lang="pt-PT" sz="40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-64791" y="2204864"/>
            <a:ext cx="9194289" cy="2232248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CaixaDeTexto 1"/>
          <p:cNvSpPr txBox="1"/>
          <p:nvPr/>
        </p:nvSpPr>
        <p:spPr>
          <a:xfrm>
            <a:off x="790600" y="2479075"/>
            <a:ext cx="786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30th August - </a:t>
            </a:r>
            <a:r>
              <a:rPr lang="en-US" sz="2800" dirty="0">
                <a:solidFill>
                  <a:schemeClr val="bg1"/>
                </a:solidFill>
              </a:rPr>
              <a:t>8th </a:t>
            </a:r>
            <a:r>
              <a:rPr lang="en-US" sz="2800" dirty="0" smtClean="0">
                <a:solidFill>
                  <a:schemeClr val="bg1"/>
                </a:solidFill>
              </a:rPr>
              <a:t>September 2013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“Accreditation and </a:t>
            </a:r>
            <a:r>
              <a:rPr lang="en-US" sz="3600" dirty="0">
                <a:solidFill>
                  <a:schemeClr val="bg1"/>
                </a:solidFill>
              </a:rPr>
              <a:t>attractiveness in engineering</a:t>
            </a:r>
            <a:r>
              <a:rPr lang="en-US" sz="3600" dirty="0" smtClean="0">
                <a:solidFill>
                  <a:schemeClr val="bg1"/>
                </a:solidFill>
              </a:rPr>
              <a:t>”</a:t>
            </a:r>
            <a:endParaRPr lang="en-US" sz="36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475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880"/>
            <a:ext cx="9144000" cy="609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-64791" y="-27384"/>
            <a:ext cx="9208791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-64791" y="2132856"/>
            <a:ext cx="9194289" cy="4104456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CaixaDeTexto 1"/>
          <p:cNvSpPr txBox="1"/>
          <p:nvPr/>
        </p:nvSpPr>
        <p:spPr>
          <a:xfrm>
            <a:off x="251520" y="2420888"/>
            <a:ext cx="8587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Outcomes: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92D050"/>
                </a:solidFill>
              </a:rPr>
              <a:t>soft skills </a:t>
            </a:r>
            <a:r>
              <a:rPr lang="en-US" sz="2800" dirty="0">
                <a:solidFill>
                  <a:schemeClr val="bg1"/>
                </a:solidFill>
              </a:rPr>
              <a:t>in addition to the “hard </a:t>
            </a:r>
            <a:r>
              <a:rPr lang="en-US" sz="2800" dirty="0" smtClean="0">
                <a:solidFill>
                  <a:schemeClr val="bg1"/>
                </a:solidFill>
              </a:rPr>
              <a:t>skills” increase employability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nowadays </a:t>
            </a:r>
            <a:r>
              <a:rPr lang="en-US" sz="2800" dirty="0">
                <a:solidFill>
                  <a:schemeClr val="bg1"/>
                </a:solidFill>
              </a:rPr>
              <a:t>employers are looking for </a:t>
            </a:r>
            <a:r>
              <a:rPr lang="en-US" sz="2800" b="1" dirty="0">
                <a:solidFill>
                  <a:srgbClr val="92D050"/>
                </a:solidFill>
              </a:rPr>
              <a:t>soft skills </a:t>
            </a:r>
            <a:r>
              <a:rPr lang="en-US" sz="2800" dirty="0">
                <a:solidFill>
                  <a:schemeClr val="bg1"/>
                </a:solidFill>
              </a:rPr>
              <a:t>in addition to the standard </a:t>
            </a:r>
            <a:r>
              <a:rPr lang="en-US" sz="2800" dirty="0" smtClean="0">
                <a:solidFill>
                  <a:schemeClr val="bg1"/>
                </a:solidFill>
              </a:rPr>
              <a:t>qualifications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there </a:t>
            </a:r>
            <a:r>
              <a:rPr lang="en-US" sz="2800" dirty="0">
                <a:solidFill>
                  <a:schemeClr val="bg1"/>
                </a:solidFill>
              </a:rPr>
              <a:t>should be a </a:t>
            </a:r>
            <a:r>
              <a:rPr lang="en-US" sz="2800" b="1" dirty="0">
                <a:solidFill>
                  <a:srgbClr val="92D050"/>
                </a:solidFill>
              </a:rPr>
              <a:t>supervision system </a:t>
            </a:r>
            <a:r>
              <a:rPr lang="en-US" sz="2800" dirty="0">
                <a:solidFill>
                  <a:schemeClr val="bg1"/>
                </a:solidFill>
              </a:rPr>
              <a:t>including all the stakeholders which would evaluate and supervise the university </a:t>
            </a:r>
            <a:r>
              <a:rPr lang="en-US" sz="2800" dirty="0" smtClean="0">
                <a:solidFill>
                  <a:schemeClr val="bg1"/>
                </a:solidFill>
              </a:rPr>
              <a:t>curricula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179512" y="-27384"/>
            <a:ext cx="89499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b="0" dirty="0" err="1" smtClean="0">
                <a:solidFill>
                  <a:schemeClr val="accent1">
                    <a:lumMod val="50000"/>
                  </a:schemeClr>
                </a:solidFill>
              </a:rPr>
              <a:t>Symposium</a:t>
            </a:r>
            <a:r>
              <a:rPr lang="pt-PT" sz="4000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4000" b="0" dirty="0" err="1" smtClean="0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pt-PT" sz="4000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4000" b="0" dirty="0" err="1" smtClean="0">
                <a:solidFill>
                  <a:schemeClr val="accent1">
                    <a:lumMod val="50000"/>
                  </a:schemeClr>
                </a:solidFill>
              </a:rPr>
              <a:t>Education</a:t>
            </a:r>
            <a:r>
              <a:rPr lang="pt-PT" sz="4000" b="0" dirty="0" smtClean="0">
                <a:solidFill>
                  <a:schemeClr val="accent1">
                    <a:lumMod val="50000"/>
                  </a:schemeClr>
                </a:solidFill>
              </a:rPr>
              <a:t> Aveiro 2013</a:t>
            </a:r>
            <a:endParaRPr lang="pt-PT" sz="4000" b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73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b="17905"/>
          <a:stretch/>
        </p:blipFill>
        <p:spPr>
          <a:xfrm>
            <a:off x="-37687" y="2106746"/>
            <a:ext cx="9268434" cy="4778638"/>
          </a:xfrm>
          <a:prstGeom prst="rect">
            <a:avLst/>
          </a:prstGeom>
        </p:spPr>
      </p:pic>
      <p:sp>
        <p:nvSpPr>
          <p:cNvPr id="4" name="Rectângulo 3"/>
          <p:cNvSpPr/>
          <p:nvPr/>
        </p:nvSpPr>
        <p:spPr>
          <a:xfrm>
            <a:off x="2126" y="-27385"/>
            <a:ext cx="9141874" cy="2134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4049216" y="413792"/>
            <a:ext cx="4915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Survey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EBEC Final </a:t>
            </a:r>
            <a:endParaRPr lang="pt-PT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Pravokotnik 5"/>
          <p:cNvSpPr/>
          <p:nvPr/>
        </p:nvSpPr>
        <p:spPr>
          <a:xfrm>
            <a:off x="1609" y="2924944"/>
            <a:ext cx="9194289" cy="25922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3" y="-284875"/>
            <a:ext cx="4135335" cy="2649110"/>
          </a:xfrm>
          <a:prstGeom prst="rect">
            <a:avLst/>
          </a:prstGeom>
        </p:spPr>
      </p:pic>
      <p:sp>
        <p:nvSpPr>
          <p:cNvPr id="3" name="Marcador de Posição de Conteúdo 2"/>
          <p:cNvSpPr>
            <a:spLocks noGrp="1"/>
          </p:cNvSpPr>
          <p:nvPr>
            <p:ph sz="quarter" idx="10"/>
          </p:nvPr>
        </p:nvSpPr>
        <p:spPr>
          <a:xfrm>
            <a:off x="539551" y="3624118"/>
            <a:ext cx="8160217" cy="885002"/>
          </a:xfrm>
        </p:spPr>
        <p:txBody>
          <a:bodyPr>
            <a:noAutofit/>
          </a:bodyPr>
          <a:lstStyle/>
          <a:p>
            <a:r>
              <a:rPr lang="pt-PT" sz="4800" dirty="0" err="1" smtClean="0">
                <a:solidFill>
                  <a:schemeClr val="accent1">
                    <a:lumMod val="50000"/>
                  </a:schemeClr>
                </a:solidFill>
              </a:rPr>
              <a:t>European</a:t>
            </a:r>
            <a:r>
              <a:rPr lang="pt-PT" sz="4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4800" dirty="0" smtClean="0">
                <a:solidFill>
                  <a:schemeClr val="accent1">
                    <a:lumMod val="50000"/>
                  </a:schemeClr>
                </a:solidFill>
              </a:rPr>
              <a:t>BEST </a:t>
            </a:r>
            <a:r>
              <a:rPr lang="pt-PT" sz="4800" dirty="0" err="1" smtClean="0">
                <a:solidFill>
                  <a:schemeClr val="accent1">
                    <a:lumMod val="50000"/>
                  </a:schemeClr>
                </a:solidFill>
              </a:rPr>
              <a:t>Engineering</a:t>
            </a:r>
            <a:r>
              <a:rPr lang="pt-PT" sz="4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4800" dirty="0" err="1" smtClean="0">
                <a:solidFill>
                  <a:schemeClr val="accent1">
                    <a:lumMod val="50000"/>
                  </a:schemeClr>
                </a:solidFill>
              </a:rPr>
              <a:t>Competition</a:t>
            </a:r>
            <a:endParaRPr lang="pt-PT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9552" y="319381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accent1">
                    <a:lumMod val="50000"/>
                  </a:schemeClr>
                </a:solidFill>
              </a:rPr>
              <a:t>EBEC </a:t>
            </a:r>
            <a:r>
              <a:rPr lang="pt-PT" sz="2800" dirty="0" err="1">
                <a:solidFill>
                  <a:schemeClr val="accent1">
                    <a:lumMod val="50000"/>
                  </a:schemeClr>
                </a:solidFill>
              </a:rPr>
              <a:t>Finals</a:t>
            </a:r>
            <a:r>
              <a:rPr lang="pt-PT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</a:rPr>
              <a:t>2011 (Istanbul) </a:t>
            </a:r>
            <a:r>
              <a:rPr lang="pt-PT" sz="2800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pt-PT" sz="2800" dirty="0" smtClean="0">
                <a:solidFill>
                  <a:schemeClr val="accent1">
                    <a:lumMod val="50000"/>
                  </a:schemeClr>
                </a:solidFill>
              </a:rPr>
              <a:t> 2012 (Zagreb)</a:t>
            </a:r>
          </a:p>
        </p:txBody>
      </p:sp>
    </p:spTree>
    <p:extLst>
      <p:ext uri="{BB962C8B-B14F-4D97-AF65-F5344CB8AC3E}">
        <p14:creationId xmlns:p14="http://schemas.microsoft.com/office/powerpoint/2010/main" val="2689540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ção de Conteúdo 1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8"/>
          <a:stretch/>
        </p:blipFill>
        <p:spPr>
          <a:xfrm>
            <a:off x="-64791" y="1120126"/>
            <a:ext cx="9190113" cy="5737873"/>
          </a:xfrm>
        </p:spPr>
      </p:pic>
      <p:sp>
        <p:nvSpPr>
          <p:cNvPr id="7" name="Rectângulo 6"/>
          <p:cNvSpPr/>
          <p:nvPr/>
        </p:nvSpPr>
        <p:spPr>
          <a:xfrm>
            <a:off x="-64791" y="-27384"/>
            <a:ext cx="9208791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0" dirty="0" err="1" smtClean="0">
                <a:solidFill>
                  <a:schemeClr val="accent1">
                    <a:lumMod val="50000"/>
                  </a:schemeClr>
                </a:solidFill>
              </a:rPr>
              <a:t>Survey</a:t>
            </a:r>
            <a:r>
              <a:rPr lang="pt-PT" b="0" dirty="0" smtClean="0">
                <a:solidFill>
                  <a:schemeClr val="accent1">
                    <a:lumMod val="50000"/>
                  </a:schemeClr>
                </a:solidFill>
              </a:rPr>
              <a:t> EBEC Final</a:t>
            </a:r>
            <a:endParaRPr lang="pt-PT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ravokotnik 5"/>
          <p:cNvSpPr/>
          <p:nvPr/>
        </p:nvSpPr>
        <p:spPr>
          <a:xfrm>
            <a:off x="-37687" y="1700808"/>
            <a:ext cx="9194289" cy="4680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448817" y="2052131"/>
            <a:ext cx="83903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Outcomes: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Tx/>
              <a:buChar char="-"/>
            </a:pPr>
            <a:r>
              <a:rPr lang="en-US" sz="2800" b="1" dirty="0" smtClean="0">
                <a:solidFill>
                  <a:srgbClr val="92D050"/>
                </a:solidFill>
              </a:rPr>
              <a:t>interest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of academics, industry and students greatly </a:t>
            </a:r>
            <a:r>
              <a:rPr lang="en-US" sz="2800" b="1" dirty="0">
                <a:solidFill>
                  <a:srgbClr val="92D050"/>
                </a:solidFill>
              </a:rPr>
              <a:t>overlap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in the course of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EBEC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92D050"/>
                </a:solidFill>
              </a:rPr>
              <a:t>skills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required by the industry are acquired or improved during students’ participation in engineering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competitions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Tx/>
              <a:buChar char="-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articipating increases as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student </a:t>
            </a:r>
            <a:r>
              <a:rPr lang="en-US" sz="2800" b="1" dirty="0">
                <a:solidFill>
                  <a:srgbClr val="92D050"/>
                </a:solidFill>
              </a:rPr>
              <a:t>awareness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of soft skills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importance</a:t>
            </a:r>
          </a:p>
          <a:p>
            <a:pPr marL="457200" indent="-457200">
              <a:buFontTx/>
              <a:buChar char="-"/>
            </a:pPr>
            <a:endParaRPr lang="pt-PT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56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64791" y="1052736"/>
            <a:ext cx="9194289" cy="460851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1412776"/>
            <a:ext cx="835292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There </a:t>
            </a:r>
            <a:r>
              <a:rPr lang="en-US" sz="3200" dirty="0">
                <a:solidFill>
                  <a:schemeClr val="bg1"/>
                </a:solidFill>
              </a:rPr>
              <a:t>are several opportunities to </a:t>
            </a:r>
            <a:r>
              <a:rPr lang="en-US" sz="3200" dirty="0" err="1">
                <a:solidFill>
                  <a:schemeClr val="bg1"/>
                </a:solidFill>
              </a:rPr>
              <a:t>brigde</a:t>
            </a:r>
            <a:r>
              <a:rPr lang="en-US" sz="3200" dirty="0">
                <a:solidFill>
                  <a:schemeClr val="bg1"/>
                </a:solidFill>
              </a:rPr>
              <a:t> the </a:t>
            </a:r>
            <a:r>
              <a:rPr lang="en-US" sz="3200" b="1" dirty="0">
                <a:solidFill>
                  <a:srgbClr val="92D050"/>
                </a:solidFill>
              </a:rPr>
              <a:t>gap</a:t>
            </a:r>
            <a:r>
              <a:rPr lang="en-US" sz="3200" dirty="0">
                <a:solidFill>
                  <a:schemeClr val="bg1"/>
                </a:solidFill>
              </a:rPr>
              <a:t> between employers needs and the skills and knowledge provided by </a:t>
            </a:r>
            <a:r>
              <a:rPr lang="en-US" sz="3200" dirty="0" smtClean="0">
                <a:solidFill>
                  <a:schemeClr val="bg1"/>
                </a:solidFill>
              </a:rPr>
              <a:t>education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extra-curricular </a:t>
            </a:r>
            <a:r>
              <a:rPr lang="en-US" sz="2800" dirty="0">
                <a:solidFill>
                  <a:schemeClr val="bg1"/>
                </a:solidFill>
              </a:rPr>
              <a:t>education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development </a:t>
            </a:r>
            <a:r>
              <a:rPr lang="en-US" sz="2800" dirty="0">
                <a:solidFill>
                  <a:schemeClr val="bg1"/>
                </a:solidFill>
              </a:rPr>
              <a:t>of soft </a:t>
            </a:r>
            <a:r>
              <a:rPr lang="en-US" sz="2800" dirty="0" smtClean="0">
                <a:solidFill>
                  <a:schemeClr val="bg1"/>
                </a:solidFill>
              </a:rPr>
              <a:t>skills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internships 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mentorship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2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0"/>
          <a:stretch/>
        </p:blipFill>
        <p:spPr>
          <a:xfrm>
            <a:off x="0" y="0"/>
            <a:ext cx="9144000" cy="6872598"/>
          </a:xfrm>
          <a:prstGeom prst="rect">
            <a:avLst/>
          </a:prstGeom>
        </p:spPr>
      </p:pic>
      <p:sp>
        <p:nvSpPr>
          <p:cNvPr id="7" name="Pravokotnik 5"/>
          <p:cNvSpPr/>
          <p:nvPr/>
        </p:nvSpPr>
        <p:spPr>
          <a:xfrm>
            <a:off x="-64791" y="2636912"/>
            <a:ext cx="9194289" cy="36724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" name="CaixaDeTexto 2"/>
          <p:cNvSpPr txBox="1"/>
          <p:nvPr/>
        </p:nvSpPr>
        <p:spPr>
          <a:xfrm>
            <a:off x="611560" y="3004497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he </a:t>
            </a:r>
            <a:r>
              <a:rPr lang="en-US" sz="3200" dirty="0">
                <a:solidFill>
                  <a:schemeClr val="bg1"/>
                </a:solidFill>
              </a:rPr>
              <a:t>work of organizations like </a:t>
            </a:r>
            <a:r>
              <a:rPr lang="en-US" sz="3200" dirty="0" smtClean="0">
                <a:solidFill>
                  <a:schemeClr val="bg1"/>
                </a:solidFill>
              </a:rPr>
              <a:t>BEST in </a:t>
            </a:r>
            <a:r>
              <a:rPr lang="en-US" sz="3200" b="1" dirty="0" smtClean="0">
                <a:solidFill>
                  <a:srgbClr val="92D050"/>
                </a:solidFill>
              </a:rPr>
              <a:t>improving </a:t>
            </a:r>
            <a:r>
              <a:rPr lang="en-US" sz="3200" b="1" dirty="0">
                <a:solidFill>
                  <a:srgbClr val="92D050"/>
                </a:solidFill>
              </a:rPr>
              <a:t>students</a:t>
            </a:r>
            <a:r>
              <a:rPr lang="en-US" sz="3200" dirty="0">
                <a:solidFill>
                  <a:schemeClr val="bg1"/>
                </a:solidFill>
              </a:rPr>
              <a:t>’ </a:t>
            </a:r>
            <a:r>
              <a:rPr lang="en-US" sz="3200" dirty="0" smtClean="0">
                <a:solidFill>
                  <a:schemeClr val="bg1"/>
                </a:solidFill>
              </a:rPr>
              <a:t>curricula 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development of extra-curricular education</a:t>
            </a:r>
          </a:p>
          <a:p>
            <a:pPr marL="342900" indent="-3429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promotion </a:t>
            </a:r>
            <a:r>
              <a:rPr lang="en-US" sz="2800" dirty="0">
                <a:solidFill>
                  <a:schemeClr val="bg1"/>
                </a:solidFill>
              </a:rPr>
              <a:t>of soft skills </a:t>
            </a:r>
            <a:r>
              <a:rPr lang="en-US" sz="2800" dirty="0" smtClean="0">
                <a:solidFill>
                  <a:schemeClr val="bg1"/>
                </a:solidFill>
              </a:rPr>
              <a:t>recognition</a:t>
            </a:r>
          </a:p>
          <a:p>
            <a:pPr marL="342900" indent="-3429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promotion </a:t>
            </a:r>
            <a:r>
              <a:rPr lang="en-US" sz="2800" dirty="0">
                <a:solidFill>
                  <a:schemeClr val="bg1"/>
                </a:solidFill>
              </a:rPr>
              <a:t>of students’ involvement in </a:t>
            </a:r>
            <a:r>
              <a:rPr lang="en-US" sz="2800" dirty="0" smtClean="0">
                <a:solidFill>
                  <a:schemeClr val="bg1"/>
                </a:solidFill>
              </a:rPr>
              <a:t>EEE</a:t>
            </a:r>
          </a:p>
        </p:txBody>
      </p:sp>
    </p:spTree>
    <p:extLst>
      <p:ext uri="{BB962C8B-B14F-4D97-AF65-F5344CB8AC3E}">
        <p14:creationId xmlns:p14="http://schemas.microsoft.com/office/powerpoint/2010/main" val="411490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5"/>
          <p:cNvSpPr/>
          <p:nvPr/>
        </p:nvSpPr>
        <p:spPr>
          <a:xfrm>
            <a:off x="-64794" y="3429000"/>
            <a:ext cx="9194289" cy="259228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5" name="CaixaDeTexto 4"/>
          <p:cNvSpPr txBox="1"/>
          <p:nvPr/>
        </p:nvSpPr>
        <p:spPr>
          <a:xfrm>
            <a:off x="437381" y="3645655"/>
            <a:ext cx="842493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Debate with stakeholders: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Holistic approach to the development </a:t>
            </a:r>
            <a:r>
              <a:rPr lang="en-US" sz="3200" dirty="0">
                <a:solidFill>
                  <a:schemeClr val="bg1"/>
                </a:solidFill>
              </a:rPr>
              <a:t>of engineering students curricula for the sake of future generations of </a:t>
            </a:r>
            <a:r>
              <a:rPr lang="en-US" sz="3200" dirty="0" smtClean="0">
                <a:solidFill>
                  <a:schemeClr val="bg1"/>
                </a:solidFill>
              </a:rPr>
              <a:t>engineers</a:t>
            </a:r>
            <a:endParaRPr lang="en-US" sz="3200" dirty="0">
              <a:solidFill>
                <a:schemeClr val="bg1"/>
              </a:solidFill>
            </a:endParaRPr>
          </a:p>
          <a:p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3769539" y="476672"/>
            <a:ext cx="1582985" cy="432792"/>
          </a:xfrm>
          <a:prstGeom prst="ellipse">
            <a:avLst/>
          </a:pr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pt-PT" sz="1400" b="1" dirty="0">
                <a:solidFill>
                  <a:schemeClr val="bg1"/>
                </a:solidFill>
              </a:rPr>
              <a:t>Students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2402803" y="2492896"/>
            <a:ext cx="1864355" cy="432792"/>
          </a:xfrm>
          <a:prstGeom prst="ellipse">
            <a:avLst/>
          </a:prstGeom>
          <a:solidFill>
            <a:srgbClr val="FBA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pt-PT" sz="1400" b="1" dirty="0">
                <a:solidFill>
                  <a:schemeClr val="bg1"/>
                </a:solidFill>
              </a:rPr>
              <a:t>Universities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4915230" y="2492896"/>
            <a:ext cx="1745002" cy="432792"/>
          </a:xfrm>
          <a:prstGeom prst="ellipse">
            <a:avLst/>
          </a:prstGeom>
          <a:solidFill>
            <a:srgbClr val="0078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pt-PT" sz="1400" b="1" dirty="0">
                <a:solidFill>
                  <a:schemeClr val="bg1"/>
                </a:solidFill>
              </a:rPr>
              <a:t>Companies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3267009" y="1059706"/>
            <a:ext cx="606281" cy="1172440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pt-PT" sz="105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5302807" y="1059706"/>
            <a:ext cx="606280" cy="1173331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pt-PT" sz="1050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 flipV="1">
            <a:off x="4377276" y="2709290"/>
            <a:ext cx="465945" cy="1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pt-PT" sz="1050"/>
          </a:p>
        </p:txBody>
      </p:sp>
      <p:pic>
        <p:nvPicPr>
          <p:cNvPr id="12" name="Picture 20" descr="BEST_signature_horizontal_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02" y="1325644"/>
            <a:ext cx="1446725" cy="73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80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5"/>
          <p:cNvSpPr/>
          <p:nvPr/>
        </p:nvSpPr>
        <p:spPr>
          <a:xfrm>
            <a:off x="-50290" y="0"/>
            <a:ext cx="9194289" cy="3861048"/>
          </a:xfrm>
          <a:prstGeom prst="rect">
            <a:avLst/>
          </a:prstGeom>
          <a:solidFill>
            <a:schemeClr val="tx1">
              <a:lumMod val="95000"/>
              <a:lumOff val="5000"/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6" name="Picture 20" descr="BEST_signature_horizontal_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1"/>
          <a:stretch/>
        </p:blipFill>
        <p:spPr bwMode="auto">
          <a:xfrm>
            <a:off x="3203848" y="4077072"/>
            <a:ext cx="2218753" cy="241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955925" y="2106316"/>
            <a:ext cx="5149080" cy="1442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7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</a:t>
            </a:r>
            <a:r>
              <a:rPr lang="pt-PT" sz="7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PT" sz="7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lang="pt-PT" sz="7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pt-PT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pt-PT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Marta Cortesão	</a:t>
            </a:r>
            <a:endParaRPr lang="ro-RO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4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Vision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Mission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C:\Users\Public\Documents\BEST\MarkeTeam\presentation BEST\images\vision mis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605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7"/>
          <p:cNvSpPr/>
          <p:nvPr/>
        </p:nvSpPr>
        <p:spPr>
          <a:xfrm>
            <a:off x="4008349" y="5190976"/>
            <a:ext cx="5135651" cy="1933721"/>
          </a:xfrm>
          <a:prstGeom prst="rect">
            <a:avLst/>
          </a:prstGeom>
          <a:solidFill>
            <a:schemeClr val="tx1">
              <a:lumMod val="75000"/>
              <a:lumOff val="25000"/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72000" y="5657701"/>
            <a:ext cx="62609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Empowered Diversity</a:t>
            </a:r>
          </a:p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Developing Students</a:t>
            </a:r>
          </a:p>
        </p:txBody>
      </p:sp>
      <p:sp>
        <p:nvSpPr>
          <p:cNvPr id="7" name="PoljeZBesedilom 4"/>
          <p:cNvSpPr txBox="1"/>
          <p:nvPr/>
        </p:nvSpPr>
        <p:spPr>
          <a:xfrm>
            <a:off x="8361210" y="5052863"/>
            <a:ext cx="3066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0" dirty="0">
                <a:solidFill>
                  <a:srgbClr val="FFC000"/>
                </a:solidFill>
                <a:latin typeface="+mn-lt"/>
                <a:cs typeface="+mn-cs"/>
              </a:rPr>
              <a:t>]</a:t>
            </a:r>
          </a:p>
        </p:txBody>
      </p:sp>
      <p:sp>
        <p:nvSpPr>
          <p:cNvPr id="8" name="PoljeZBesedilom 5"/>
          <p:cNvSpPr txBox="1"/>
          <p:nvPr/>
        </p:nvSpPr>
        <p:spPr>
          <a:xfrm>
            <a:off x="4067944" y="5013176"/>
            <a:ext cx="3052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2000" dirty="0">
                <a:solidFill>
                  <a:srgbClr val="FFC000"/>
                </a:solidFill>
                <a:latin typeface="+mn-lt"/>
                <a:cs typeface="+mn-cs"/>
              </a:rPr>
              <a:t>[</a:t>
            </a:r>
          </a:p>
        </p:txBody>
      </p:sp>
    </p:spTree>
    <p:extLst>
      <p:ext uri="{BB962C8B-B14F-4D97-AF65-F5344CB8AC3E}">
        <p14:creationId xmlns:p14="http://schemas.microsoft.com/office/powerpoint/2010/main" val="6626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Documents\BEST\MarkeTeam\presentation BEST\images\maps of europ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94" y="-1511862"/>
            <a:ext cx="6667490" cy="662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0" y="4509120"/>
            <a:ext cx="9144000" cy="2454231"/>
          </a:xfrm>
          <a:prstGeom prst="rect">
            <a:avLst/>
          </a:prstGeom>
          <a:solidFill>
            <a:schemeClr val="tx1">
              <a:lumMod val="95000"/>
              <a:lumOff val="5000"/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7" name="TextBox 2"/>
          <p:cNvSpPr txBox="1"/>
          <p:nvPr/>
        </p:nvSpPr>
        <p:spPr>
          <a:xfrm>
            <a:off x="683568" y="5085184"/>
            <a:ext cx="8316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sl-SI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Countries 		</a:t>
            </a:r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sl-SI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</a:t>
            </a:r>
            <a:r>
              <a:rPr lang="en-US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hu-HU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 </a:t>
            </a:r>
            <a:r>
              <a:rPr lang="en-US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 	</a:t>
            </a:r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</a:t>
            </a:r>
            <a:r>
              <a:rPr lang="hu-HU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million </a:t>
            </a: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8127057" y="4149080"/>
            <a:ext cx="333375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6600" dirty="0" smtClean="0">
                <a:solidFill>
                  <a:schemeClr val="bg1"/>
                </a:solidFill>
                <a:latin typeface="+mn-lt"/>
                <a:cs typeface="+mn-cs"/>
              </a:rPr>
              <a:t>]</a:t>
            </a:r>
            <a:endParaRPr lang="sl-SI" sz="16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107504" y="4149080"/>
            <a:ext cx="333375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6600" dirty="0">
                <a:solidFill>
                  <a:schemeClr val="bg1"/>
                </a:solidFill>
                <a:latin typeface="+mn-lt"/>
                <a:cs typeface="+mn-cs"/>
              </a:rPr>
              <a:t>[</a:t>
            </a:r>
          </a:p>
        </p:txBody>
      </p:sp>
    </p:spTree>
    <p:extLst>
      <p:ext uri="{BB962C8B-B14F-4D97-AF65-F5344CB8AC3E}">
        <p14:creationId xmlns:p14="http://schemas.microsoft.com/office/powerpoint/2010/main" val="2810855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otnik 5"/>
          <p:cNvSpPr/>
          <p:nvPr/>
        </p:nvSpPr>
        <p:spPr>
          <a:xfrm>
            <a:off x="0" y="980728"/>
            <a:ext cx="9144000" cy="4608512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AutoShape 2" descr="http://private.best.eu.org/docs/download/jovgm1z/BEST_triangle.png&amp;zipped=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3193609" y="1367805"/>
            <a:ext cx="2818551" cy="735747"/>
          </a:xfrm>
          <a:prstGeom prst="ellipse">
            <a:avLst/>
          </a:pr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pt-PT" sz="2800" b="1" dirty="0">
                <a:solidFill>
                  <a:schemeClr val="bg1"/>
                </a:solidFill>
              </a:rPr>
              <a:t>Students</a:t>
            </a:r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460375" y="4493453"/>
            <a:ext cx="3319537" cy="735747"/>
          </a:xfrm>
          <a:prstGeom prst="ellipse">
            <a:avLst/>
          </a:prstGeom>
          <a:solidFill>
            <a:srgbClr val="FBA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pt-PT" sz="2800" b="1" dirty="0">
                <a:solidFill>
                  <a:schemeClr val="bg1"/>
                </a:solidFill>
              </a:rPr>
              <a:t>Universities</a:t>
            </a: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5364088" y="4493453"/>
            <a:ext cx="3107026" cy="735747"/>
          </a:xfrm>
          <a:prstGeom prst="ellipse">
            <a:avLst/>
          </a:prstGeom>
          <a:solidFill>
            <a:srgbClr val="0078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pt-PT" sz="2800" b="1" dirty="0">
                <a:solidFill>
                  <a:schemeClr val="bg1"/>
                </a:solidFill>
              </a:rPr>
              <a:t>Companies</a:t>
            </a: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2305050" y="2219839"/>
            <a:ext cx="1079500" cy="2087563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5714025" y="2219839"/>
            <a:ext cx="1079500" cy="2089150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4067944" y="4933556"/>
            <a:ext cx="924316" cy="0"/>
          </a:xfrm>
          <a:prstGeom prst="lin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pt-PT"/>
          </a:p>
        </p:txBody>
      </p:sp>
      <p:pic>
        <p:nvPicPr>
          <p:cNvPr id="17" name="Picture 20" descr="BEST_signature_horizontal_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88" y="2750205"/>
            <a:ext cx="2575937" cy="130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519284"/>
      </p:ext>
    </p:extLst>
  </p:cSld>
  <p:clrMapOvr>
    <a:masterClrMapping/>
  </p:clrMapOvr>
  <p:transition spd="slow">
    <p:fade/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:\Users\Luka\Dropbox\BEST PR skupina\foto\Slik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49677" cy="530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1718028" y="4175536"/>
            <a:ext cx="6045637" cy="2276872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2411760" y="4595644"/>
            <a:ext cx="492071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Complementary Education</a:t>
            </a:r>
          </a:p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Educational Involvement</a:t>
            </a:r>
          </a:p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Career Support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6834847" y="3789040"/>
            <a:ext cx="3292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6000" dirty="0">
                <a:solidFill>
                  <a:srgbClr val="FFC000"/>
                </a:solidFill>
                <a:latin typeface="+mn-lt"/>
                <a:cs typeface="+mn-cs"/>
              </a:rPr>
              <a:t>]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1718029" y="3794202"/>
            <a:ext cx="3276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6000" dirty="0">
                <a:solidFill>
                  <a:srgbClr val="FFC000"/>
                </a:solidFill>
                <a:latin typeface="+mn-lt"/>
                <a:cs typeface="+mn-cs"/>
              </a:rPr>
              <a:t>[</a:t>
            </a:r>
          </a:p>
        </p:txBody>
      </p:sp>
    </p:spTree>
    <p:extLst>
      <p:ext uri="{BB962C8B-B14F-4D97-AF65-F5344CB8AC3E}">
        <p14:creationId xmlns:p14="http://schemas.microsoft.com/office/powerpoint/2010/main" val="528634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75" y="0"/>
            <a:ext cx="10747375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-587375" y="4509120"/>
            <a:ext cx="10747375" cy="26536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820893"/>
            <a:ext cx="9983713" cy="17446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Educational Involvement</a:t>
            </a:r>
            <a:endParaRPr lang="ro-RO" sz="54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62456"/>
      </p:ext>
    </p:extLst>
  </p:cSld>
  <p:clrMapOvr>
    <a:masterClrMapping/>
  </p:clrMapOvr>
  <p:transition spd="slow">
    <p:fade/>
    <p:sndAc>
      <p:stSnd>
        <p:snd r:embed="rId3" name="drumroll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r="2403"/>
          <a:stretch/>
        </p:blipFill>
        <p:spPr>
          <a:xfrm>
            <a:off x="-17512" y="1183820"/>
            <a:ext cx="9161512" cy="5691326"/>
          </a:xfrm>
          <a:prstGeom prst="rect">
            <a:avLst/>
          </a:prstGeom>
        </p:spPr>
      </p:pic>
      <p:sp>
        <p:nvSpPr>
          <p:cNvPr id="10" name="Pravokotnik 5"/>
          <p:cNvSpPr/>
          <p:nvPr/>
        </p:nvSpPr>
        <p:spPr>
          <a:xfrm>
            <a:off x="-17512" y="4293096"/>
            <a:ext cx="9161512" cy="2400058"/>
          </a:xfrm>
          <a:prstGeom prst="rect">
            <a:avLst/>
          </a:prstGeom>
          <a:solidFill>
            <a:schemeClr val="tx1">
              <a:lumMod val="95000"/>
              <a:lumOff val="5000"/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" name="2 CuadroTexto"/>
          <p:cNvSpPr txBox="1"/>
          <p:nvPr/>
        </p:nvSpPr>
        <p:spPr>
          <a:xfrm>
            <a:off x="2053324" y="4509120"/>
            <a:ext cx="5687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To increase technology students awareness of educational matters, in order to help students with their self-development. 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5" name="PoljeZBesedilom 7"/>
          <p:cNvSpPr txBox="1"/>
          <p:nvPr/>
        </p:nvSpPr>
        <p:spPr>
          <a:xfrm>
            <a:off x="7499256" y="5410959"/>
            <a:ext cx="3851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sl-SI" sz="160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jeZBesedilom 8"/>
          <p:cNvSpPr txBox="1"/>
          <p:nvPr/>
        </p:nvSpPr>
        <p:spPr>
          <a:xfrm>
            <a:off x="1187624" y="3933056"/>
            <a:ext cx="5760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sl-SI" sz="160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-64791" y="-27384"/>
            <a:ext cx="9208791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ím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0" dirty="0" err="1" smtClean="0">
                <a:solidFill>
                  <a:schemeClr val="accent1">
                    <a:lumMod val="50000"/>
                  </a:schemeClr>
                </a:solidFill>
              </a:rPr>
              <a:t>Educational</a:t>
            </a:r>
            <a:r>
              <a:rPr lang="es-ES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b="0" dirty="0" err="1" smtClean="0">
                <a:solidFill>
                  <a:schemeClr val="accent1">
                    <a:lumMod val="50000"/>
                  </a:schemeClr>
                </a:solidFill>
              </a:rPr>
              <a:t>Committee</a:t>
            </a:r>
            <a:endParaRPr lang="hu-HU" b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7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r="2403"/>
          <a:stretch/>
        </p:blipFill>
        <p:spPr>
          <a:xfrm>
            <a:off x="-17512" y="1183820"/>
            <a:ext cx="9161512" cy="5691326"/>
          </a:xfrm>
          <a:prstGeom prst="rect">
            <a:avLst/>
          </a:prstGeom>
        </p:spPr>
      </p:pic>
      <p:sp>
        <p:nvSpPr>
          <p:cNvPr id="9" name="Rectângulo 8"/>
          <p:cNvSpPr/>
          <p:nvPr/>
        </p:nvSpPr>
        <p:spPr>
          <a:xfrm>
            <a:off x="-64791" y="-27384"/>
            <a:ext cx="9208791" cy="119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ím 1"/>
          <p:cNvSpPr txBox="1">
            <a:spLocks/>
          </p:cNvSpPr>
          <p:nvPr/>
        </p:nvSpPr>
        <p:spPr>
          <a:xfrm>
            <a:off x="6096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0" dirty="0" err="1" smtClean="0">
                <a:solidFill>
                  <a:schemeClr val="accent1">
                    <a:lumMod val="50000"/>
                  </a:schemeClr>
                </a:solidFill>
              </a:rPr>
              <a:t>Educational</a:t>
            </a:r>
            <a:r>
              <a:rPr lang="es-ES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b="0" dirty="0" err="1" smtClean="0">
                <a:solidFill>
                  <a:schemeClr val="accent1">
                    <a:lumMod val="50000"/>
                  </a:schemeClr>
                </a:solidFill>
              </a:rPr>
              <a:t>Committee</a:t>
            </a:r>
            <a:endParaRPr lang="hu-HU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Pravokotnik 5"/>
          <p:cNvSpPr/>
          <p:nvPr/>
        </p:nvSpPr>
        <p:spPr>
          <a:xfrm>
            <a:off x="-17512" y="4293096"/>
            <a:ext cx="9161512" cy="2400058"/>
          </a:xfrm>
          <a:prstGeom prst="rect">
            <a:avLst/>
          </a:prstGeom>
          <a:solidFill>
            <a:schemeClr val="tx1">
              <a:lumMod val="95000"/>
              <a:lumOff val="5000"/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2" name="2 CuadroTexto"/>
          <p:cNvSpPr txBox="1"/>
          <p:nvPr/>
        </p:nvSpPr>
        <p:spPr>
          <a:xfrm>
            <a:off x="1115616" y="4603189"/>
            <a:ext cx="73667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To transmit input on educational matters to European higher education stakeholders by collecting individual opinions from students, the academic world and companies. 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13" name="PoljeZBesedilom 7"/>
          <p:cNvSpPr txBox="1"/>
          <p:nvPr/>
        </p:nvSpPr>
        <p:spPr>
          <a:xfrm>
            <a:off x="8003312" y="5482967"/>
            <a:ext cx="3851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sl-SI" sz="160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jeZBesedilom 8"/>
          <p:cNvSpPr txBox="1"/>
          <p:nvPr/>
        </p:nvSpPr>
        <p:spPr>
          <a:xfrm>
            <a:off x="395536" y="4005064"/>
            <a:ext cx="5760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sl-SI" sz="160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éni 1. sé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éni 1. sé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éni 1. sé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</TotalTime>
  <Words>645</Words>
  <Application>Microsoft Office PowerPoint</Application>
  <PresentationFormat>On-screen Show (4:3)</PresentationFormat>
  <Paragraphs>132</Paragraphs>
  <Slides>29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Office-téma</vt:lpstr>
      <vt:lpstr>1_Office-téma</vt:lpstr>
      <vt:lpstr>4_Office-téma</vt:lpstr>
      <vt:lpstr>PowerPoint Presentation</vt:lpstr>
      <vt:lpstr>PowerPoint Presentation</vt:lpstr>
      <vt:lpstr>Vision and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Alvar</dc:creator>
  <cp:lastModifiedBy>Ann Van Eycken</cp:lastModifiedBy>
  <cp:revision>134</cp:revision>
  <dcterms:created xsi:type="dcterms:W3CDTF">2013-03-30T19:59:19Z</dcterms:created>
  <dcterms:modified xsi:type="dcterms:W3CDTF">2014-03-04T18:38:53Z</dcterms:modified>
</cp:coreProperties>
</file>